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67" r:id="rId2"/>
    <p:sldId id="269" r:id="rId3"/>
    <p:sldId id="271" r:id="rId4"/>
    <p:sldId id="405" r:id="rId5"/>
    <p:sldId id="274" r:id="rId6"/>
    <p:sldId id="340" r:id="rId7"/>
    <p:sldId id="399" r:id="rId8"/>
    <p:sldId id="341" r:id="rId9"/>
    <p:sldId id="343" r:id="rId10"/>
    <p:sldId id="344" r:id="rId11"/>
    <p:sldId id="345" r:id="rId12"/>
    <p:sldId id="346" r:id="rId13"/>
    <p:sldId id="371" r:id="rId14"/>
    <p:sldId id="401" r:id="rId15"/>
    <p:sldId id="282" r:id="rId16"/>
    <p:sldId id="402" r:id="rId17"/>
    <p:sldId id="400" r:id="rId18"/>
    <p:sldId id="403" r:id="rId19"/>
    <p:sldId id="395" r:id="rId20"/>
    <p:sldId id="385" r:id="rId21"/>
    <p:sldId id="386" r:id="rId22"/>
    <p:sldId id="389" r:id="rId23"/>
    <p:sldId id="393" r:id="rId24"/>
    <p:sldId id="390" r:id="rId25"/>
    <p:sldId id="388" r:id="rId26"/>
    <p:sldId id="397" r:id="rId27"/>
    <p:sldId id="404" r:id="rId28"/>
    <p:sldId id="396" r:id="rId29"/>
    <p:sldId id="372" r:id="rId30"/>
    <p:sldId id="354" r:id="rId31"/>
    <p:sldId id="356" r:id="rId32"/>
    <p:sldId id="351" r:id="rId33"/>
    <p:sldId id="362" r:id="rId34"/>
    <p:sldId id="361" r:id="rId35"/>
    <p:sldId id="398" r:id="rId36"/>
    <p:sldId id="358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u="sng" kern="1200">
        <a:solidFill>
          <a:srgbClr val="99FF33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u="sng" kern="1200">
        <a:solidFill>
          <a:srgbClr val="99FF33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u="sng" kern="1200">
        <a:solidFill>
          <a:srgbClr val="99FF33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u="sng" kern="1200">
        <a:solidFill>
          <a:srgbClr val="99FF33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u="sng" kern="1200">
        <a:solidFill>
          <a:srgbClr val="99FF33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u="sng" kern="1200">
        <a:solidFill>
          <a:srgbClr val="99FF33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u="sng" kern="1200">
        <a:solidFill>
          <a:srgbClr val="99FF33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u="sng" kern="1200">
        <a:solidFill>
          <a:srgbClr val="99FF33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u="sng" kern="1200">
        <a:solidFill>
          <a:srgbClr val="99FF33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9FF33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9" autoAdjust="0"/>
    <p:restoredTop sz="94696" autoAdjust="0"/>
  </p:normalViewPr>
  <p:slideViewPr>
    <p:cSldViewPr>
      <p:cViewPr varScale="1">
        <p:scale>
          <a:sx n="70" d="100"/>
          <a:sy n="70" d="100"/>
        </p:scale>
        <p:origin x="-114" y="-9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6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6B057-F1C7-49CB-88DD-D3356EAE3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B4B05-71CF-411D-ADB8-8360F4BEA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1AAA7-7F42-412B-96C4-16E6DED54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4976F-6766-41A6-9B39-F94685832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6CF96-9604-445C-85C9-48DF03F87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E0500-3167-4227-BF1F-5EF7C8A87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7E08C-6620-4ABC-8A49-FD347E5E3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1F1C9-9CDC-4A11-B03F-00508C546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FAA7E-6813-472F-8E74-C73E1FF46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B949A-E7D8-46AA-83D6-84D3407CA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07E6C-7A4D-490F-B141-087A74756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74F1C-EE65-4B8E-8F2C-BE2C14753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513FF-DA4E-49B9-927D-FBB1F82EB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D9A1F94-FD2A-4028-A7CA-06D4D3AE8B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133600"/>
          </a:xfrm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  <a:latin typeface="Arial" charset="0"/>
              </a:rPr>
              <a:t>Chapter 8</a:t>
            </a:r>
            <a:br>
              <a:rPr lang="en-US" dirty="0" smtClean="0">
                <a:solidFill>
                  <a:srgbClr val="000099"/>
                </a:solidFill>
                <a:latin typeface="Arial" charset="0"/>
              </a:rPr>
            </a:br>
            <a:r>
              <a:rPr lang="en-US" sz="1400" u="sng" dirty="0" smtClean="0">
                <a:solidFill>
                  <a:srgbClr val="000099"/>
                </a:solidFill>
                <a:latin typeface="Arial" charset="0"/>
              </a:rPr>
              <a:t/>
            </a:r>
            <a:br>
              <a:rPr lang="en-US" sz="1400" u="sng" dirty="0" smtClean="0">
                <a:solidFill>
                  <a:srgbClr val="000099"/>
                </a:solidFill>
                <a:latin typeface="Arial" charset="0"/>
              </a:rPr>
            </a:br>
            <a:r>
              <a:rPr lang="en-US" u="sng" dirty="0" smtClean="0">
                <a:solidFill>
                  <a:srgbClr val="000099"/>
                </a:solidFill>
                <a:latin typeface="Arial" charset="0"/>
              </a:rPr>
              <a:t>Chemical Equations</a:t>
            </a:r>
            <a:endParaRPr lang="en-US" u="sng" dirty="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051" name="Picture 5" descr="FG07_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048000"/>
            <a:ext cx="9144000" cy="3565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55626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3600" smtClean="0"/>
              <a:t>Hexane(C</a:t>
            </a:r>
            <a:r>
              <a:rPr lang="en-US" sz="3600" baseline="-25000" smtClean="0"/>
              <a:t>6</a:t>
            </a:r>
            <a:r>
              <a:rPr lang="en-US" sz="3600" smtClean="0"/>
              <a:t>H</a:t>
            </a:r>
            <a:r>
              <a:rPr lang="en-US" sz="3600" baseline="-25000" smtClean="0"/>
              <a:t>14</a:t>
            </a:r>
            <a:r>
              <a:rPr lang="en-US" sz="3600" smtClean="0"/>
              <a:t>) burns in oxygen gas to form carbon dioxide and water.</a:t>
            </a:r>
          </a:p>
          <a:p>
            <a:pPr marL="609600" indent="-609600">
              <a:lnSpc>
                <a:spcPct val="90000"/>
              </a:lnSpc>
            </a:pPr>
            <a:endParaRPr lang="en-US" sz="3600" smtClean="0"/>
          </a:p>
          <a:p>
            <a:pPr marL="609600" indent="-609600">
              <a:lnSpc>
                <a:spcPct val="90000"/>
              </a:lnSpc>
            </a:pPr>
            <a:r>
              <a:rPr lang="en-US" sz="3600" smtClean="0"/>
              <a:t>Vinegar(acetic acid) reacts with baking soda (sodium bicarbonate) to produce carbon dioxide gas, sodium acetate, and water.</a:t>
            </a:r>
          </a:p>
          <a:p>
            <a:pPr marL="609600" indent="-609600">
              <a:lnSpc>
                <a:spcPct val="90000"/>
              </a:lnSpc>
            </a:pPr>
            <a:endParaRPr lang="en-US" sz="3600" smtClean="0"/>
          </a:p>
          <a:p>
            <a:pPr marL="609600" indent="-609600">
              <a:lnSpc>
                <a:spcPct val="90000"/>
              </a:lnSpc>
            </a:pPr>
            <a:r>
              <a:rPr lang="en-US" sz="3600" smtClean="0"/>
              <a:t>Ammonia reacts with oxygen gas to form nitrogen monoxide and water.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7772400" cy="4114800"/>
          </a:xfrm>
        </p:spPr>
        <p:txBody>
          <a:bodyPr/>
          <a:lstStyle/>
          <a:p>
            <a:pPr marL="609600" indent="-609600"/>
            <a:r>
              <a:rPr lang="en-US" smtClean="0"/>
              <a:t>Iron(III) chloride reacts with ammonium hydroxide to form iron(III) hydroxide (brown ppt.) and ammonium chloride.</a:t>
            </a:r>
          </a:p>
          <a:p>
            <a:pPr marL="609600" indent="-609600"/>
            <a:endParaRPr lang="en-US" smtClean="0"/>
          </a:p>
          <a:p>
            <a:pPr marL="609600" indent="-609600"/>
            <a:r>
              <a:rPr lang="en-US" smtClean="0"/>
              <a:t>Barium hydroxide and ammonium chloride react to form ammonia (NH</a:t>
            </a:r>
            <a:r>
              <a:rPr lang="en-US" baseline="-25000" smtClean="0"/>
              <a:t>3</a:t>
            </a:r>
            <a:r>
              <a:rPr lang="en-US" smtClean="0"/>
              <a:t>), water, and barium chloride.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more examples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32766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mtClean="0"/>
              <a:t>N</a:t>
            </a:r>
            <a:r>
              <a:rPr lang="en-US" baseline="-25000" smtClean="0"/>
              <a:t>2</a:t>
            </a:r>
            <a:r>
              <a:rPr lang="en-US" smtClean="0"/>
              <a:t>  + H</a:t>
            </a:r>
            <a:r>
              <a:rPr lang="en-US" baseline="-25000" smtClean="0"/>
              <a:t>2</a:t>
            </a:r>
            <a:r>
              <a:rPr lang="en-US" smtClean="0"/>
              <a:t>  </a:t>
            </a:r>
            <a:r>
              <a:rPr lang="en-US" smtClean="0">
                <a:sym typeface="Symbol" pitchFamily="18" charset="2"/>
              </a:rPr>
              <a:t></a:t>
            </a:r>
            <a:r>
              <a:rPr lang="en-US" smtClean="0"/>
              <a:t> NH</a:t>
            </a:r>
            <a:r>
              <a:rPr lang="en-US" baseline="-25000" smtClean="0"/>
              <a:t>3</a:t>
            </a:r>
          </a:p>
          <a:p>
            <a:pPr>
              <a:lnSpc>
                <a:spcPct val="130000"/>
              </a:lnSpc>
            </a:pPr>
            <a:r>
              <a:rPr lang="en-US" smtClean="0"/>
              <a:t>Be</a:t>
            </a:r>
            <a:r>
              <a:rPr lang="en-US" baseline="-25000" smtClean="0"/>
              <a:t>2</a:t>
            </a:r>
            <a:r>
              <a:rPr lang="en-US" smtClean="0"/>
              <a:t>C  + H</a:t>
            </a:r>
            <a:r>
              <a:rPr lang="en-US" baseline="-25000" smtClean="0"/>
              <a:t>2</a:t>
            </a:r>
            <a:r>
              <a:rPr lang="en-US" smtClean="0"/>
              <a:t>O  </a:t>
            </a:r>
            <a:r>
              <a:rPr lang="en-US" smtClean="0">
                <a:sym typeface="Symbol" pitchFamily="18" charset="2"/>
              </a:rPr>
              <a:t></a:t>
            </a:r>
            <a:r>
              <a:rPr lang="en-US" smtClean="0"/>
              <a:t> Be(OH)</a:t>
            </a:r>
            <a:r>
              <a:rPr lang="en-US" baseline="-25000" smtClean="0"/>
              <a:t>2</a:t>
            </a:r>
            <a:r>
              <a:rPr lang="en-US" smtClean="0"/>
              <a:t>  +  CH</a:t>
            </a:r>
            <a:r>
              <a:rPr lang="en-US" baseline="-25000" smtClean="0"/>
              <a:t>4</a:t>
            </a:r>
            <a:endParaRPr lang="en-US" u="sng" baseline="-25000" smtClean="0"/>
          </a:p>
          <a:p>
            <a:pPr>
              <a:lnSpc>
                <a:spcPct val="130000"/>
              </a:lnSpc>
            </a:pPr>
            <a:r>
              <a:rPr lang="en-US" smtClean="0"/>
              <a:t>HCl  +  CaCO</a:t>
            </a:r>
            <a:r>
              <a:rPr lang="en-US" baseline="-25000" smtClean="0"/>
              <a:t>3</a:t>
            </a:r>
            <a:r>
              <a:rPr lang="en-US" smtClean="0"/>
              <a:t>  </a:t>
            </a:r>
            <a:r>
              <a:rPr lang="en-US" smtClean="0">
                <a:sym typeface="Symbol" pitchFamily="18" charset="2"/>
              </a:rPr>
              <a:t></a:t>
            </a:r>
            <a:r>
              <a:rPr lang="en-US" smtClean="0"/>
              <a:t>  CaCl</a:t>
            </a:r>
            <a:r>
              <a:rPr lang="en-US" baseline="-25000" smtClean="0"/>
              <a:t>2</a:t>
            </a:r>
            <a:r>
              <a:rPr lang="en-US" smtClean="0"/>
              <a:t>  +  H</a:t>
            </a:r>
            <a:r>
              <a:rPr lang="en-US" baseline="-25000" smtClean="0"/>
              <a:t>2</a:t>
            </a:r>
            <a:r>
              <a:rPr lang="en-US" smtClean="0"/>
              <a:t>O  +  CO</a:t>
            </a:r>
            <a:r>
              <a:rPr lang="en-US" baseline="-25000" smtClean="0"/>
              <a:t>2</a:t>
            </a:r>
          </a:p>
          <a:p>
            <a:pPr>
              <a:lnSpc>
                <a:spcPct val="130000"/>
              </a:lnSpc>
            </a:pPr>
            <a:r>
              <a:rPr lang="en-US" smtClean="0"/>
              <a:t>C</a:t>
            </a:r>
            <a:r>
              <a:rPr lang="en-US" baseline="-25000" smtClean="0"/>
              <a:t>2</a:t>
            </a:r>
            <a:r>
              <a:rPr lang="en-US" smtClean="0"/>
              <a:t>H</a:t>
            </a:r>
            <a:r>
              <a:rPr lang="en-US" baseline="-25000" smtClean="0"/>
              <a:t>6</a:t>
            </a:r>
            <a:r>
              <a:rPr lang="en-US" smtClean="0"/>
              <a:t>  + O</a:t>
            </a:r>
            <a:r>
              <a:rPr lang="en-US" baseline="-25000" smtClean="0"/>
              <a:t>2</a:t>
            </a:r>
            <a:r>
              <a:rPr lang="en-US" smtClean="0"/>
              <a:t>  </a:t>
            </a:r>
            <a:r>
              <a:rPr lang="en-US" smtClean="0">
                <a:sym typeface="Symbol" pitchFamily="18" charset="2"/>
              </a:rPr>
              <a:t></a:t>
            </a:r>
            <a:r>
              <a:rPr lang="en-US" smtClean="0"/>
              <a:t> CO</a:t>
            </a:r>
            <a:r>
              <a:rPr lang="en-US" baseline="-25000" smtClean="0"/>
              <a:t>2</a:t>
            </a:r>
            <a:r>
              <a:rPr lang="en-US" smtClean="0"/>
              <a:t>  + H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G07_08-24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2057400"/>
            <a:ext cx="91186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7620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u="none">
                <a:solidFill>
                  <a:srgbClr val="000099"/>
                </a:solidFill>
              </a:rPr>
              <a:t>Classifying Reactions by what Atoms Do</a:t>
            </a:r>
            <a:endParaRPr lang="en-US" u="non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_03_Fig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371600"/>
            <a:ext cx="8784336" cy="51998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304800"/>
            <a:ext cx="73914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none" dirty="0" smtClean="0">
                <a:solidFill>
                  <a:schemeClr val="tx1"/>
                </a:solidFill>
              </a:rPr>
              <a:t>Combination Reaction</a:t>
            </a:r>
            <a:endParaRPr lang="en-US" u="none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99"/>
                </a:solidFill>
                <a:latin typeface="Arial" charset="0"/>
              </a:rPr>
              <a:t>Classifying Reactions by what Atoms Do</a:t>
            </a:r>
            <a:endParaRPr lang="en-US" smtClean="0">
              <a:solidFill>
                <a:srgbClr val="99FF33"/>
              </a:solidFill>
              <a:latin typeface="Arial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057400"/>
            <a:ext cx="6096000" cy="19812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sz="3600" smtClean="0">
                <a:latin typeface="Arial" charset="0"/>
              </a:rPr>
              <a:t>Combination/Synthesis</a:t>
            </a:r>
          </a:p>
          <a:p>
            <a:pPr>
              <a:lnSpc>
                <a:spcPct val="140000"/>
              </a:lnSpc>
            </a:pPr>
            <a:r>
              <a:rPr lang="en-US" sz="3600" smtClean="0">
                <a:latin typeface="Arial" charset="0"/>
              </a:rPr>
              <a:t>A + Z  </a:t>
            </a:r>
            <a:r>
              <a:rPr lang="en-US" sz="3600" smtClean="0">
                <a:latin typeface="Arial" charset="0"/>
                <a:sym typeface="Symbol" pitchFamily="18" charset="2"/>
              </a:rPr>
              <a:t></a:t>
            </a:r>
            <a:r>
              <a:rPr lang="en-US" sz="3600" smtClean="0">
                <a:latin typeface="Arial" charset="0"/>
              </a:rPr>
              <a:t>  AZ</a:t>
            </a:r>
          </a:p>
        </p:txBody>
      </p:sp>
      <p:pic>
        <p:nvPicPr>
          <p:cNvPr id="14340" name="Picture 4" descr="fg08_01-02EQ8-U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b="34616"/>
          <a:stretch>
            <a:fillRect/>
          </a:stretch>
        </p:blipFill>
        <p:spPr>
          <a:xfrm>
            <a:off x="1905000" y="4476750"/>
            <a:ext cx="5638800" cy="2035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</a:t>
            </a:r>
            <a:endParaRPr lang="en-US" dirty="0"/>
          </a:p>
        </p:txBody>
      </p:sp>
      <p:pic>
        <p:nvPicPr>
          <p:cNvPr id="6" name="Content Placeholder 5" descr="08_04_Figur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981200"/>
            <a:ext cx="6834467" cy="451207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99"/>
                </a:solidFill>
                <a:latin typeface="Arial" charset="0"/>
              </a:rPr>
              <a:t>Classifying Reactions by what Atoms Do</a:t>
            </a:r>
            <a:endParaRPr lang="en-US" smtClean="0">
              <a:solidFill>
                <a:srgbClr val="99FF33"/>
              </a:solidFill>
              <a:latin typeface="Arial" charset="0"/>
            </a:endParaRP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057400"/>
            <a:ext cx="6629400" cy="18288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sz="3600" smtClean="0">
                <a:latin typeface="Arial" charset="0"/>
              </a:rPr>
              <a:t>Decomposition	</a:t>
            </a:r>
          </a:p>
          <a:p>
            <a:pPr>
              <a:lnSpc>
                <a:spcPct val="140000"/>
              </a:lnSpc>
            </a:pPr>
            <a:r>
              <a:rPr lang="en-US" sz="3600" smtClean="0">
                <a:latin typeface="Arial" charset="0"/>
              </a:rPr>
              <a:t>AZ  </a:t>
            </a:r>
            <a:r>
              <a:rPr lang="en-US" sz="3600" smtClean="0">
                <a:latin typeface="Arial" charset="0"/>
                <a:sym typeface="Symbol" pitchFamily="18" charset="2"/>
              </a:rPr>
              <a:t></a:t>
            </a:r>
            <a:r>
              <a:rPr lang="en-US" sz="3600" smtClean="0">
                <a:latin typeface="Arial" charset="0"/>
              </a:rPr>
              <a:t>  A + Z</a:t>
            </a:r>
            <a:endParaRPr lang="en-US" sz="3600" smtClean="0">
              <a:latin typeface="Arial" charset="0"/>
              <a:sym typeface="Symbol" pitchFamily="18" charset="2"/>
            </a:endParaRPr>
          </a:p>
        </p:txBody>
      </p:sp>
      <p:pic>
        <p:nvPicPr>
          <p:cNvPr id="15364" name="Picture 5" descr="fg08_01-05EQ11-U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 b="7961"/>
          <a:stretch>
            <a:fillRect/>
          </a:stretch>
        </p:blipFill>
        <p:spPr>
          <a:xfrm>
            <a:off x="1828800" y="4343400"/>
            <a:ext cx="5257800" cy="2305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Replacement</a:t>
            </a:r>
            <a:endParaRPr lang="en-US" dirty="0"/>
          </a:p>
        </p:txBody>
      </p:sp>
      <p:pic>
        <p:nvPicPr>
          <p:cNvPr id="6" name="Content Placeholder 5" descr="08_05_Figur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14400" y="1981199"/>
            <a:ext cx="7228419" cy="4504521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99"/>
                </a:solidFill>
                <a:latin typeface="Arial" charset="0"/>
              </a:rPr>
              <a:t>Classifying Reactions by what Atoms Do</a:t>
            </a:r>
            <a:endParaRPr lang="en-US" smtClean="0">
              <a:solidFill>
                <a:srgbClr val="99FF33"/>
              </a:solidFill>
              <a:latin typeface="Arial" charset="0"/>
            </a:endParaRP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315200" cy="21336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smtClean="0">
                <a:latin typeface="Arial" charset="0"/>
              </a:rPr>
              <a:t>Single Displacement	    	</a:t>
            </a:r>
          </a:p>
          <a:p>
            <a:pPr lvl="1">
              <a:lnSpc>
                <a:spcPct val="140000"/>
              </a:lnSpc>
              <a:buFont typeface="Wingdings" charset="2"/>
              <a:buChar char="Ø"/>
            </a:pPr>
            <a:r>
              <a:rPr lang="en-US" sz="3200" smtClean="0">
                <a:latin typeface="Arial" charset="0"/>
              </a:rPr>
              <a:t>A + BZ  </a:t>
            </a:r>
            <a:r>
              <a:rPr lang="en-US" sz="3200" smtClean="0">
                <a:latin typeface="Arial" charset="0"/>
                <a:sym typeface="Symbol" pitchFamily="18" charset="2"/>
              </a:rPr>
              <a:t></a:t>
            </a:r>
            <a:r>
              <a:rPr lang="en-US" sz="3200" smtClean="0">
                <a:latin typeface="Arial" charset="0"/>
              </a:rPr>
              <a:t>  AZ + B</a:t>
            </a:r>
          </a:p>
        </p:txBody>
      </p:sp>
      <p:pic>
        <p:nvPicPr>
          <p:cNvPr id="16388" name="Picture 4" descr="fg08_01-09EQ12-U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40935"/>
          <a:stretch>
            <a:fillRect/>
          </a:stretch>
        </p:blipFill>
        <p:spPr>
          <a:xfrm>
            <a:off x="1371600" y="4343400"/>
            <a:ext cx="7239000" cy="2171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99"/>
                </a:solidFill>
                <a:latin typeface="Arial" charset="0"/>
              </a:rPr>
              <a:t>Chemical Reactions</a:t>
            </a:r>
            <a:endParaRPr lang="en-US" u="sng" smtClean="0">
              <a:latin typeface="Arial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3528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Chemical reactions are processes in which one set of chemicals are converted to a new set of chemicals</a:t>
            </a:r>
          </a:p>
          <a:p>
            <a:endParaRPr lang="en-US" smtClean="0">
              <a:latin typeface="Arial" charset="0"/>
            </a:endParaRPr>
          </a:p>
          <a:p>
            <a:r>
              <a:rPr lang="en-US" smtClean="0">
                <a:latin typeface="Arial" charset="0"/>
              </a:rPr>
              <a:t>Chemical reactions are described by chemical equations.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914400" y="762000"/>
            <a:ext cx="71628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Predicting Reactions</a:t>
            </a:r>
          </a:p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Single Displacement </a:t>
            </a:r>
          </a:p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(AKA Single Replacement)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abjuvn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538163"/>
            <a:ext cx="6705600" cy="59467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Cu + AgNO</a:t>
            </a:r>
            <a:r>
              <a:rPr lang="en-US" baseline="-25000" smtClean="0"/>
              <a:t>3</a:t>
            </a:r>
            <a:r>
              <a:rPr lang="en-US" smtClean="0">
                <a:sym typeface="Wingdings" charset="2"/>
              </a:rPr>
              <a:t></a:t>
            </a:r>
            <a:endParaRPr lang="en-US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Cr + NiCl</a:t>
            </a:r>
            <a:r>
              <a:rPr lang="en-US" baseline="-25000" smtClean="0"/>
              <a:t>2</a:t>
            </a:r>
            <a:r>
              <a:rPr lang="en-US" smtClean="0"/>
              <a:t> </a:t>
            </a:r>
            <a:r>
              <a:rPr lang="en-US" smtClean="0">
                <a:sym typeface="Wingdings" charset="2"/>
              </a:rPr>
              <a:t></a:t>
            </a:r>
            <a:endParaRPr lang="en-US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Cr + Zn(NO</a:t>
            </a:r>
            <a:r>
              <a:rPr lang="en-US" baseline="-25000" smtClean="0"/>
              <a:t>3</a:t>
            </a:r>
            <a:r>
              <a:rPr lang="en-US" smtClean="0"/>
              <a:t>)</a:t>
            </a:r>
            <a:r>
              <a:rPr lang="en-US" baseline="-25000" smtClean="0"/>
              <a:t>2</a:t>
            </a:r>
            <a:r>
              <a:rPr lang="en-US" smtClean="0"/>
              <a:t> </a:t>
            </a:r>
            <a:r>
              <a:rPr lang="en-US" smtClean="0">
                <a:sym typeface="Wingdings" charset="2"/>
              </a:rPr>
              <a:t></a:t>
            </a:r>
            <a:endParaRPr lang="en-US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Zn + HCl </a:t>
            </a:r>
            <a:r>
              <a:rPr lang="en-US" smtClean="0">
                <a:sym typeface="Wingdings" charset="2"/>
              </a:rPr>
              <a:t></a:t>
            </a:r>
            <a:endParaRPr lang="en-US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Fe + HCl </a:t>
            </a:r>
            <a:r>
              <a:rPr lang="en-US" smtClean="0">
                <a:sym typeface="Wingdings" charset="2"/>
              </a:rPr>
              <a:t></a:t>
            </a:r>
            <a:endParaRPr lang="en-US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Displacement</a:t>
            </a:r>
            <a:endParaRPr lang="en-US" dirty="0"/>
          </a:p>
        </p:txBody>
      </p:sp>
      <p:pic>
        <p:nvPicPr>
          <p:cNvPr id="4" name="Content Placeholder 3" descr="08_06_Fig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6444" y="1981200"/>
            <a:ext cx="6611112" cy="41148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  <a:latin typeface="Arial" charset="0"/>
              </a:rPr>
              <a:t>Classifying Reactions by what Atoms Do</a:t>
            </a:r>
            <a:endParaRPr lang="en-US" smtClean="0">
              <a:solidFill>
                <a:srgbClr val="99FF33"/>
              </a:solidFill>
              <a:latin typeface="Arial" charset="0"/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133600"/>
            <a:ext cx="8686800" cy="32004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smtClean="0">
                <a:latin typeface="Arial" charset="0"/>
              </a:rPr>
              <a:t>Double displacement   	</a:t>
            </a:r>
          </a:p>
          <a:p>
            <a:pPr lvl="1">
              <a:lnSpc>
                <a:spcPct val="140000"/>
              </a:lnSpc>
              <a:buFont typeface="Wingdings" charset="2"/>
              <a:buChar char="Ø"/>
            </a:pPr>
            <a:r>
              <a:rPr lang="en-US" smtClean="0">
                <a:latin typeface="Arial" charset="0"/>
              </a:rPr>
              <a:t>AX + BZ  </a:t>
            </a:r>
            <a:r>
              <a:rPr lang="en-US" smtClean="0">
                <a:latin typeface="Arial" charset="0"/>
                <a:sym typeface="Symbol" pitchFamily="18" charset="2"/>
              </a:rPr>
              <a:t></a:t>
            </a:r>
            <a:r>
              <a:rPr lang="en-US" smtClean="0">
                <a:latin typeface="Arial" charset="0"/>
              </a:rPr>
              <a:t>  AZ + BX</a:t>
            </a:r>
          </a:p>
          <a:p>
            <a:pPr>
              <a:lnSpc>
                <a:spcPct val="140000"/>
              </a:lnSpc>
            </a:pPr>
            <a:r>
              <a:rPr lang="en-US" smtClean="0">
                <a:latin typeface="Arial" charset="0"/>
              </a:rPr>
              <a:t>Neutralization </a:t>
            </a:r>
            <a:r>
              <a:rPr lang="en-US" sz="2000" smtClean="0">
                <a:latin typeface="Arial" charset="0"/>
              </a:rPr>
              <a:t>(special type of double displacement reaction)</a:t>
            </a:r>
          </a:p>
          <a:p>
            <a:pPr lvl="1">
              <a:lnSpc>
                <a:spcPct val="140000"/>
              </a:lnSpc>
              <a:buFont typeface="Wingdings" charset="2"/>
              <a:buChar char="Ø"/>
            </a:pPr>
            <a:r>
              <a:rPr lang="en-US" smtClean="0">
                <a:latin typeface="Arial" charset="0"/>
              </a:rPr>
              <a:t>HX +BOH </a:t>
            </a:r>
            <a:r>
              <a:rPr lang="en-US" smtClean="0">
                <a:latin typeface="Arial" charset="0"/>
                <a:sym typeface="Symbol" pitchFamily="18" charset="2"/>
              </a:rPr>
              <a:t></a:t>
            </a:r>
            <a:r>
              <a:rPr lang="en-US" smtClean="0">
                <a:latin typeface="Arial" charset="0"/>
              </a:rPr>
              <a:t> BX +H</a:t>
            </a:r>
            <a:r>
              <a:rPr lang="en-US" baseline="-25000" smtClean="0">
                <a:latin typeface="Arial" charset="0"/>
              </a:rPr>
              <a:t>2</a:t>
            </a:r>
            <a:r>
              <a:rPr lang="en-US" smtClean="0">
                <a:latin typeface="Arial" charset="0"/>
              </a:rPr>
              <a:t>O</a:t>
            </a:r>
            <a:endParaRPr lang="en-US" sz="3200" smtClean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524000"/>
          </a:xfrm>
        </p:spPr>
        <p:txBody>
          <a:bodyPr/>
          <a:lstStyle/>
          <a:p>
            <a:r>
              <a:rPr lang="en-US" smtClean="0"/>
              <a:t>Predicting Reactions</a:t>
            </a:r>
            <a:br>
              <a:rPr lang="en-US" smtClean="0"/>
            </a:br>
            <a:r>
              <a:rPr lang="en-US" smtClean="0"/>
              <a:t>Double Displacement</a:t>
            </a:r>
          </a:p>
        </p:txBody>
      </p:sp>
      <p:pic>
        <p:nvPicPr>
          <p:cNvPr id="25603" name="Picture 4" descr="FG07_08-03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713740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 descr="FG07_08-04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038600"/>
            <a:ext cx="25908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524000"/>
          </a:xfrm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  <a:latin typeface="Arial" charset="0"/>
              </a:rPr>
              <a:t>Evidence for Chemical Reactions</a:t>
            </a:r>
            <a:endParaRPr lang="en-US" u="sng" smtClean="0">
              <a:latin typeface="Arial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8001000" cy="25146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A gas is produced.</a:t>
            </a:r>
          </a:p>
          <a:p>
            <a:r>
              <a:rPr lang="en-US" smtClean="0">
                <a:latin typeface="Arial" charset="0"/>
              </a:rPr>
              <a:t>A precipitate is formed.</a:t>
            </a:r>
          </a:p>
          <a:p>
            <a:r>
              <a:rPr lang="en-US" smtClean="0">
                <a:latin typeface="Arial" charset="0"/>
              </a:rPr>
              <a:t>A permanent color change is observed.</a:t>
            </a:r>
          </a:p>
          <a:p>
            <a:r>
              <a:rPr lang="en-US" smtClean="0">
                <a:latin typeface="Arial" charset="0"/>
              </a:rPr>
              <a:t>An energy change occurs.  </a:t>
            </a:r>
          </a:p>
        </p:txBody>
      </p:sp>
      <p:pic>
        <p:nvPicPr>
          <p:cNvPr id="4100" name="Picture 4" descr="fg08_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24228"/>
          <a:stretch>
            <a:fillRect/>
          </a:stretch>
        </p:blipFill>
        <p:spPr>
          <a:xfrm>
            <a:off x="1905000" y="4276725"/>
            <a:ext cx="5486400" cy="2581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</a:t>
            </a:r>
            <a:r>
              <a:rPr lang="en-US" baseline="-25000" smtClean="0"/>
              <a:t>2</a:t>
            </a:r>
            <a:r>
              <a:rPr lang="en-US" smtClean="0"/>
              <a:t>S + ZnCl</a:t>
            </a:r>
            <a:r>
              <a:rPr lang="en-US" baseline="-25000" smtClean="0"/>
              <a:t>2</a:t>
            </a:r>
            <a:r>
              <a:rPr lang="en-US" smtClean="0"/>
              <a:t> </a:t>
            </a:r>
            <a:r>
              <a:rPr lang="en-US" smtClean="0">
                <a:sym typeface="Wingdings" charset="2"/>
              </a:rPr>
              <a:t></a:t>
            </a:r>
            <a:endParaRPr lang="en-US" smtClean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9144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Na</a:t>
            </a:r>
            <a:r>
              <a:rPr lang="en-US" baseline="-25000" smtClean="0"/>
              <a:t>2</a:t>
            </a:r>
            <a:r>
              <a:rPr lang="en-US" smtClean="0"/>
              <a:t>S + ZnCl</a:t>
            </a:r>
            <a:r>
              <a:rPr lang="en-US" baseline="-25000" smtClean="0"/>
              <a:t>2</a:t>
            </a:r>
            <a:r>
              <a:rPr lang="en-US" smtClean="0"/>
              <a:t> </a:t>
            </a:r>
            <a:r>
              <a:rPr lang="en-US" smtClean="0">
                <a:sym typeface="Wingdings" charset="2"/>
              </a:rPr>
              <a:t>2 NaCl + ZnS(s)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Mg(NO</a:t>
            </a:r>
            <a:r>
              <a:rPr lang="en-US" baseline="-25000" smtClean="0"/>
              <a:t>3</a:t>
            </a:r>
            <a:r>
              <a:rPr lang="en-US" smtClean="0"/>
              <a:t>)</a:t>
            </a:r>
            <a:r>
              <a:rPr lang="en-US" baseline="-25000" smtClean="0"/>
              <a:t>2</a:t>
            </a:r>
            <a:r>
              <a:rPr lang="en-US" smtClean="0"/>
              <a:t> + NaOH </a:t>
            </a:r>
            <a:r>
              <a:rPr lang="en-US" smtClean="0">
                <a:sym typeface="Wingdings" charset="2"/>
              </a:rPr>
              <a:t></a:t>
            </a:r>
            <a:endParaRPr lang="en-US" smtClean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153400" cy="8382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Mg(NO</a:t>
            </a:r>
            <a:r>
              <a:rPr lang="en-US" baseline="-25000" smtClean="0"/>
              <a:t>3</a:t>
            </a:r>
            <a:r>
              <a:rPr lang="en-US" smtClean="0"/>
              <a:t>)</a:t>
            </a:r>
            <a:r>
              <a:rPr lang="en-US" baseline="-25000" smtClean="0"/>
              <a:t>2</a:t>
            </a:r>
            <a:r>
              <a:rPr lang="en-US" smtClean="0"/>
              <a:t> + 2 NaOH </a:t>
            </a:r>
            <a:r>
              <a:rPr lang="en-US" smtClean="0">
                <a:sym typeface="Wingdings" charset="2"/>
              </a:rPr>
              <a:t> </a:t>
            </a:r>
            <a:r>
              <a:rPr lang="en-US" smtClean="0"/>
              <a:t>Mg(OH)</a:t>
            </a:r>
            <a:r>
              <a:rPr lang="en-US" baseline="-25000" smtClean="0"/>
              <a:t>2</a:t>
            </a:r>
            <a:r>
              <a:rPr lang="en-US" smtClean="0"/>
              <a:t>(s)+ 2 NaNO</a:t>
            </a:r>
            <a:r>
              <a:rPr lang="en-US" baseline="-25000" smtClean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AgNO</a:t>
            </a:r>
            <a:r>
              <a:rPr lang="en-US" baseline="-25000" smtClean="0"/>
              <a:t>3</a:t>
            </a:r>
            <a:r>
              <a:rPr lang="en-US" smtClean="0"/>
              <a:t> + Na</a:t>
            </a:r>
            <a:r>
              <a:rPr lang="en-US" baseline="-25000" smtClean="0"/>
              <a:t>2</a:t>
            </a:r>
            <a:r>
              <a:rPr lang="en-US" smtClean="0"/>
              <a:t>SO</a:t>
            </a:r>
            <a:r>
              <a:rPr lang="en-US" baseline="-25000" smtClean="0"/>
              <a:t>4</a:t>
            </a:r>
            <a:r>
              <a:rPr lang="en-US" smtClean="0">
                <a:sym typeface="Wingdings" charset="2"/>
              </a:rPr>
              <a:t></a:t>
            </a:r>
            <a:endParaRPr lang="en-US" smtClean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914400"/>
          </a:xfrm>
        </p:spPr>
        <p:txBody>
          <a:bodyPr/>
          <a:lstStyle/>
          <a:p>
            <a:r>
              <a:rPr lang="en-US" smtClean="0"/>
              <a:t>AgNO</a:t>
            </a:r>
            <a:r>
              <a:rPr lang="en-US" baseline="-25000" smtClean="0"/>
              <a:t>3</a:t>
            </a:r>
            <a:r>
              <a:rPr lang="en-US" smtClean="0"/>
              <a:t> + Na</a:t>
            </a:r>
            <a:r>
              <a:rPr lang="en-US" baseline="-25000" smtClean="0"/>
              <a:t>2</a:t>
            </a:r>
            <a:r>
              <a:rPr lang="en-US" smtClean="0"/>
              <a:t>SO</a:t>
            </a:r>
            <a:r>
              <a:rPr lang="en-US" baseline="-25000" smtClean="0"/>
              <a:t>4</a:t>
            </a:r>
            <a:r>
              <a:rPr lang="en-US" smtClean="0">
                <a:sym typeface="Wingdings" charset="2"/>
              </a:rPr>
              <a:t> NR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</a:t>
            </a:r>
            <a:r>
              <a:rPr lang="en-US" baseline="-25000" smtClean="0"/>
              <a:t>2</a:t>
            </a:r>
            <a:r>
              <a:rPr lang="en-US" smtClean="0"/>
              <a:t>CO</a:t>
            </a:r>
            <a:r>
              <a:rPr lang="en-US" baseline="-25000" smtClean="0"/>
              <a:t>3</a:t>
            </a:r>
            <a:r>
              <a:rPr lang="en-US" smtClean="0"/>
              <a:t> + HCl </a:t>
            </a:r>
            <a:r>
              <a:rPr lang="en-US" smtClean="0">
                <a:sym typeface="Wingdings" charset="2"/>
              </a:rPr>
              <a:t></a:t>
            </a:r>
            <a:endParaRPr lang="en-US" smtClean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447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K</a:t>
            </a:r>
            <a:r>
              <a:rPr lang="en-US" baseline="-25000" smtClean="0"/>
              <a:t>2</a:t>
            </a:r>
            <a:r>
              <a:rPr lang="en-US" smtClean="0"/>
              <a:t>CO</a:t>
            </a:r>
            <a:r>
              <a:rPr lang="en-US" baseline="-25000" smtClean="0"/>
              <a:t>3</a:t>
            </a:r>
            <a:r>
              <a:rPr lang="en-US" smtClean="0"/>
              <a:t> +  2 HCl </a:t>
            </a:r>
            <a:r>
              <a:rPr lang="en-US" smtClean="0">
                <a:sym typeface="Wingdings" charset="2"/>
              </a:rPr>
              <a:t> (</a:t>
            </a:r>
            <a:r>
              <a:rPr lang="en-US" smtClean="0"/>
              <a:t>H</a:t>
            </a:r>
            <a:r>
              <a:rPr lang="en-US" baseline="-25000" smtClean="0"/>
              <a:t>2</a:t>
            </a:r>
            <a:r>
              <a:rPr lang="en-US" smtClean="0"/>
              <a:t>CO</a:t>
            </a:r>
            <a:r>
              <a:rPr lang="en-US" baseline="-25000" smtClean="0"/>
              <a:t>3</a:t>
            </a:r>
            <a:r>
              <a:rPr lang="en-US" smtClean="0"/>
              <a:t> + 2 KCl) </a:t>
            </a:r>
          </a:p>
          <a:p>
            <a:pPr>
              <a:buFontTx/>
              <a:buNone/>
            </a:pPr>
            <a:r>
              <a:rPr lang="en-US" smtClean="0">
                <a:sym typeface="Wingdings" charset="2"/>
              </a:rPr>
              <a:t>H</a:t>
            </a:r>
            <a:r>
              <a:rPr lang="en-US" baseline="-25000" smtClean="0">
                <a:sym typeface="Wingdings" charset="2"/>
              </a:rPr>
              <a:t>2</a:t>
            </a:r>
            <a:r>
              <a:rPr lang="en-US" smtClean="0">
                <a:sym typeface="Wingdings" charset="2"/>
              </a:rPr>
              <a:t>O + CO</a:t>
            </a:r>
            <a:r>
              <a:rPr lang="en-US" baseline="-25000" smtClean="0">
                <a:sym typeface="Wingdings" charset="2"/>
              </a:rPr>
              <a:t>2</a:t>
            </a:r>
            <a:r>
              <a:rPr lang="en-US" smtClean="0">
                <a:sym typeface="Wingdings" charset="2"/>
              </a:rPr>
              <a:t> + 2 KCl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NH</a:t>
            </a:r>
            <a:r>
              <a:rPr lang="en-US" baseline="-25000" smtClean="0"/>
              <a:t>4</a:t>
            </a:r>
            <a:r>
              <a:rPr lang="en-US" smtClean="0"/>
              <a:t>Cl + KOH </a:t>
            </a:r>
            <a:r>
              <a:rPr lang="en-US" smtClean="0">
                <a:sym typeface="Wingdings" charset="2"/>
              </a:rPr>
              <a:t></a:t>
            </a:r>
            <a:endParaRPr lang="en-US" smtClean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NH</a:t>
            </a:r>
            <a:r>
              <a:rPr lang="en-US" baseline="-25000" smtClean="0"/>
              <a:t>4</a:t>
            </a:r>
            <a:r>
              <a:rPr lang="en-US" smtClean="0"/>
              <a:t>Cl + KOH </a:t>
            </a:r>
            <a:r>
              <a:rPr lang="en-US" smtClean="0">
                <a:sym typeface="Wingdings" charset="2"/>
              </a:rPr>
              <a:t> (</a:t>
            </a:r>
            <a:r>
              <a:rPr lang="en-US" smtClean="0"/>
              <a:t>NH</a:t>
            </a:r>
            <a:r>
              <a:rPr lang="en-US" baseline="-25000" smtClean="0"/>
              <a:t>4</a:t>
            </a:r>
            <a:r>
              <a:rPr lang="en-US" smtClean="0"/>
              <a:t>OH + KCl) </a:t>
            </a:r>
            <a:r>
              <a:rPr lang="en-US" smtClean="0">
                <a:sym typeface="Wingdings" charset="2"/>
              </a:rPr>
              <a:t></a:t>
            </a:r>
          </a:p>
          <a:p>
            <a:pPr>
              <a:buFontTx/>
              <a:buNone/>
            </a:pPr>
            <a:r>
              <a:rPr lang="en-US" smtClean="0">
                <a:sym typeface="Wingdings" charset="2"/>
              </a:rPr>
              <a:t> </a:t>
            </a:r>
            <a:r>
              <a:rPr lang="en-US" smtClean="0"/>
              <a:t>NH</a:t>
            </a:r>
            <a:r>
              <a:rPr lang="en-US" baseline="-25000" smtClean="0"/>
              <a:t>3</a:t>
            </a:r>
            <a:r>
              <a:rPr lang="en-US" smtClean="0"/>
              <a:t>  +HOH+ KCl </a:t>
            </a:r>
            <a:endParaRPr lang="en-US" smtClean="0">
              <a:sym typeface="Wingdings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HNO</a:t>
            </a:r>
            <a:r>
              <a:rPr lang="en-US" baseline="-25000" smtClean="0"/>
              <a:t>3</a:t>
            </a:r>
            <a:r>
              <a:rPr lang="en-US" smtClean="0"/>
              <a:t> + NaC</a:t>
            </a:r>
            <a:r>
              <a:rPr lang="en-US" baseline="-25000" smtClean="0"/>
              <a:t>2</a:t>
            </a:r>
            <a:r>
              <a:rPr lang="en-US" smtClean="0"/>
              <a:t>H</a:t>
            </a:r>
            <a:r>
              <a:rPr lang="en-US" baseline="-25000" smtClean="0"/>
              <a:t>3</a:t>
            </a:r>
            <a:r>
              <a:rPr lang="en-US" smtClean="0"/>
              <a:t>O</a:t>
            </a:r>
            <a:r>
              <a:rPr lang="en-US" baseline="-25000" smtClean="0"/>
              <a:t>2</a:t>
            </a:r>
            <a:r>
              <a:rPr lang="en-US" smtClean="0"/>
              <a:t> </a:t>
            </a:r>
            <a:r>
              <a:rPr lang="en-US" smtClean="0">
                <a:sym typeface="Wingdings" charset="2"/>
              </a:rPr>
              <a:t></a:t>
            </a:r>
            <a:endParaRPr lang="en-US" smtClean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2954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HNO</a:t>
            </a:r>
            <a:r>
              <a:rPr lang="en-US" baseline="-25000" smtClean="0"/>
              <a:t>3</a:t>
            </a:r>
            <a:r>
              <a:rPr lang="en-US" smtClean="0"/>
              <a:t>(aq) + NaC</a:t>
            </a:r>
            <a:r>
              <a:rPr lang="en-US" baseline="-25000" smtClean="0"/>
              <a:t>2</a:t>
            </a:r>
            <a:r>
              <a:rPr lang="en-US" smtClean="0"/>
              <a:t>H</a:t>
            </a:r>
            <a:r>
              <a:rPr lang="en-US" baseline="-25000" smtClean="0"/>
              <a:t>3</a:t>
            </a:r>
            <a:r>
              <a:rPr lang="en-US" smtClean="0"/>
              <a:t>O</a:t>
            </a:r>
            <a:r>
              <a:rPr lang="en-US" baseline="-25000" smtClean="0"/>
              <a:t>2</a:t>
            </a:r>
            <a:r>
              <a:rPr lang="en-US" smtClean="0"/>
              <a:t>(aq) </a:t>
            </a:r>
          </a:p>
          <a:p>
            <a:pPr>
              <a:buFontTx/>
              <a:buNone/>
            </a:pPr>
            <a:r>
              <a:rPr lang="en-US" smtClean="0"/>
              <a:t>			</a:t>
            </a:r>
            <a:r>
              <a:rPr lang="en-US" smtClean="0">
                <a:sym typeface="Wingdings" charset="2"/>
              </a:rPr>
              <a:t> </a:t>
            </a:r>
            <a:r>
              <a:rPr lang="en-US" smtClean="0"/>
              <a:t>HC</a:t>
            </a:r>
            <a:r>
              <a:rPr lang="en-US" baseline="-25000" smtClean="0"/>
              <a:t>2</a:t>
            </a:r>
            <a:r>
              <a:rPr lang="en-US" smtClean="0"/>
              <a:t>H</a:t>
            </a:r>
            <a:r>
              <a:rPr lang="en-US" baseline="-25000" smtClean="0"/>
              <a:t>3</a:t>
            </a:r>
            <a:r>
              <a:rPr lang="en-US" smtClean="0"/>
              <a:t>O</a:t>
            </a:r>
            <a:r>
              <a:rPr lang="en-US" baseline="-25000" smtClean="0"/>
              <a:t>2</a:t>
            </a:r>
            <a:r>
              <a:rPr lang="en-US" smtClean="0"/>
              <a:t>(aq) + NaNO</a:t>
            </a:r>
            <a:r>
              <a:rPr lang="en-US" baseline="-25000" smtClean="0"/>
              <a:t>3</a:t>
            </a:r>
            <a:r>
              <a:rPr lang="en-US" smtClean="0"/>
              <a:t>(aq)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HClO</a:t>
            </a:r>
            <a:r>
              <a:rPr lang="en-US" baseline="-25000" smtClean="0"/>
              <a:t>4</a:t>
            </a:r>
            <a:r>
              <a:rPr lang="en-US" smtClean="0"/>
              <a:t> + NaOH </a:t>
            </a:r>
            <a:r>
              <a:rPr lang="en-US" smtClean="0">
                <a:sym typeface="Wingdings" charset="2"/>
              </a:rPr>
              <a:t></a:t>
            </a:r>
            <a:endParaRPr lang="en-US" smtClean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685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HClO</a:t>
            </a:r>
            <a:r>
              <a:rPr lang="en-US" baseline="-25000" smtClean="0"/>
              <a:t>4</a:t>
            </a:r>
            <a:r>
              <a:rPr lang="en-US" smtClean="0"/>
              <a:t> + NaOH </a:t>
            </a:r>
            <a:r>
              <a:rPr lang="en-US" smtClean="0">
                <a:sym typeface="Wingdings" charset="2"/>
              </a:rPr>
              <a:t> </a:t>
            </a:r>
            <a:r>
              <a:rPr lang="en-US" smtClean="0"/>
              <a:t>H</a:t>
            </a:r>
            <a:r>
              <a:rPr lang="en-US" baseline="-25000" smtClean="0"/>
              <a:t>2</a:t>
            </a:r>
            <a:r>
              <a:rPr lang="en-US" smtClean="0"/>
              <a:t>O(l) + NaClO</a:t>
            </a:r>
            <a:r>
              <a:rPr lang="en-US" baseline="-25000" smtClean="0"/>
              <a:t>4</a:t>
            </a:r>
            <a:r>
              <a:rPr lang="en-US" smtClean="0"/>
              <a:t> </a:t>
            </a:r>
            <a:endParaRPr lang="en-US" smtClean="0">
              <a:sym typeface="Wingdings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Law of Conservation of Mass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In an ordinary chemical reaction, the total mass of reacting substances is equal to the  total mass of products formed.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  <a:latin typeface="Arial" charset="0"/>
              </a:rPr>
              <a:t>Chemical Equations</a:t>
            </a:r>
            <a:endParaRPr lang="en-US" u="sng" smtClean="0">
              <a:latin typeface="Arial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N</a:t>
            </a:r>
            <a:r>
              <a:rPr lang="en-US" baseline="-25000" smtClean="0">
                <a:latin typeface="Arial" charset="0"/>
              </a:rPr>
              <a:t>2</a:t>
            </a:r>
            <a:r>
              <a:rPr lang="en-US" smtClean="0">
                <a:latin typeface="Arial" charset="0"/>
              </a:rPr>
              <a:t> (g) +  3 H</a:t>
            </a:r>
            <a:r>
              <a:rPr lang="en-US" baseline="-25000" smtClean="0">
                <a:latin typeface="Arial" charset="0"/>
              </a:rPr>
              <a:t>2</a:t>
            </a:r>
            <a:r>
              <a:rPr lang="en-US" smtClean="0">
                <a:latin typeface="Arial" charset="0"/>
              </a:rPr>
              <a:t> (g) </a:t>
            </a:r>
            <a:r>
              <a:rPr lang="en-US" smtClean="0">
                <a:latin typeface="Arial" charset="0"/>
                <a:sym typeface="Symbol" pitchFamily="18" charset="2"/>
              </a:rPr>
              <a:t></a:t>
            </a:r>
            <a:r>
              <a:rPr lang="en-US" smtClean="0">
                <a:latin typeface="Arial" charset="0"/>
              </a:rPr>
              <a:t>  2 NH</a:t>
            </a:r>
            <a:r>
              <a:rPr lang="en-US" baseline="-25000" smtClean="0">
                <a:latin typeface="Arial" charset="0"/>
              </a:rPr>
              <a:t>3</a:t>
            </a:r>
            <a:r>
              <a:rPr lang="en-US" smtClean="0">
                <a:latin typeface="Arial" charset="0"/>
              </a:rPr>
              <a:t> (g)</a:t>
            </a:r>
          </a:p>
          <a:p>
            <a:endParaRPr lang="en-US" smtClean="0">
              <a:latin typeface="Arial" charset="0"/>
            </a:endParaRPr>
          </a:p>
          <a:p>
            <a:r>
              <a:rPr lang="en-US" smtClean="0">
                <a:latin typeface="Arial" charset="0"/>
              </a:rPr>
              <a:t>must be balanced to satisfy Law of conservation of mass</a:t>
            </a:r>
          </a:p>
          <a:p>
            <a:endParaRPr lang="en-US" smtClean="0">
              <a:latin typeface="Arial" charset="0"/>
            </a:endParaRPr>
          </a:p>
          <a:p>
            <a:r>
              <a:rPr lang="en-US" smtClean="0">
                <a:latin typeface="Arial" charset="0"/>
              </a:rPr>
              <a:t>State Designations</a:t>
            </a:r>
          </a:p>
          <a:p>
            <a:pPr lvl="1"/>
            <a:r>
              <a:rPr lang="en-US" sz="2000" smtClean="0">
                <a:latin typeface="Arial" charset="0"/>
              </a:rPr>
              <a:t>(g) gas </a:t>
            </a:r>
          </a:p>
          <a:p>
            <a:pPr lvl="1"/>
            <a:r>
              <a:rPr lang="en-US" sz="2000" smtClean="0">
                <a:latin typeface="Arial" charset="0"/>
              </a:rPr>
              <a:t>(l) liquid</a:t>
            </a:r>
          </a:p>
          <a:p>
            <a:pPr lvl="1"/>
            <a:r>
              <a:rPr lang="en-US" sz="2000" smtClean="0">
                <a:latin typeface="Arial" charset="0"/>
              </a:rPr>
              <a:t>(s) solid</a:t>
            </a:r>
          </a:p>
          <a:p>
            <a:pPr lvl="1"/>
            <a:r>
              <a:rPr lang="en-US" sz="2000" smtClean="0">
                <a:latin typeface="Arial" charset="0"/>
              </a:rPr>
              <a:t>(aq) aqueous</a:t>
            </a:r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3124200"/>
          </a:xfrm>
        </p:spPr>
        <p:txBody>
          <a:bodyPr/>
          <a:lstStyle/>
          <a:p>
            <a:r>
              <a:rPr lang="en-US" smtClean="0"/>
              <a:t>Copper(II) oxide reacts with ammonia (NH</a:t>
            </a:r>
            <a:r>
              <a:rPr lang="en-US" baseline="-25000" smtClean="0"/>
              <a:t>3</a:t>
            </a:r>
            <a:r>
              <a:rPr lang="en-US" smtClean="0"/>
              <a:t>) to yield copper, nitrogen gas, and water.  </a:t>
            </a:r>
          </a:p>
          <a:p>
            <a:endParaRPr lang="en-US" smtClean="0"/>
          </a:p>
          <a:p>
            <a:r>
              <a:rPr lang="en-US" smtClean="0"/>
              <a:t>Write a balanced equation for this reaction.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fg08_01-16UN"/>
          <p:cNvPicPr>
            <a:picLocks noChangeAspect="1" noChangeArrowheads="1"/>
          </p:cNvPicPr>
          <p:nvPr/>
        </p:nvPicPr>
        <p:blipFill>
          <a:blip r:embed="rId2" cstate="print"/>
          <a:srcRect b="17786"/>
          <a:stretch>
            <a:fillRect/>
          </a:stretch>
        </p:blipFill>
        <p:spPr bwMode="auto">
          <a:xfrm>
            <a:off x="228600" y="2057400"/>
            <a:ext cx="87630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Diatomic Elements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838200"/>
            <a:ext cx="7772400" cy="4343400"/>
          </a:xfrm>
        </p:spPr>
        <p:txBody>
          <a:bodyPr/>
          <a:lstStyle/>
          <a:p>
            <a:pPr marL="609600" indent="-609600"/>
            <a:r>
              <a:rPr lang="en-US" sz="3600" smtClean="0"/>
              <a:t>Lead(II) nitrate reacts with potassium chromate to form lead(II) chromate (yellow ppt.) and potassium nitrate.</a:t>
            </a:r>
          </a:p>
          <a:p>
            <a:pPr marL="609600" indent="-609600"/>
            <a:endParaRPr lang="en-US" sz="3600" smtClean="0"/>
          </a:p>
          <a:p>
            <a:pPr marL="609600" indent="-609600"/>
            <a:r>
              <a:rPr lang="en-US" sz="3600" smtClean="0"/>
              <a:t>Hydrochloric acid reacts with sodium carbonate to form carbon dioxide, sodium chloride, and water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4343400"/>
          </a:xfrm>
        </p:spPr>
        <p:txBody>
          <a:bodyPr/>
          <a:lstStyle/>
          <a:p>
            <a:pPr marL="609600" indent="-609600"/>
            <a:r>
              <a:rPr lang="en-US" sz="3600" dirty="0" smtClean="0"/>
              <a:t>Zinc metal reacts with hydrochloric acid to produce zinc chloride and hydrogen gas.</a:t>
            </a:r>
          </a:p>
          <a:p>
            <a:pPr marL="609600" indent="-609600"/>
            <a:endParaRPr lang="en-US" sz="3600" dirty="0" smtClean="0"/>
          </a:p>
          <a:p>
            <a:pPr marL="609600" indent="-609600"/>
            <a:r>
              <a:rPr lang="en-US" sz="3600" dirty="0" smtClean="0"/>
              <a:t>Potassium chlorate when heated, decomposes to form potassium chloride and oxygen gas.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theme/theme1.xml><?xml version="1.0" encoding="utf-8"?>
<a:theme xmlns:a="http://schemas.openxmlformats.org/drawingml/2006/main" name="blue green">
  <a:themeElements>
    <a:clrScheme name="blue g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ue gree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sng" strike="noStrike" cap="none" normalizeH="0" baseline="0" smtClean="0">
            <a:ln>
              <a:noFill/>
            </a:ln>
            <a:solidFill>
              <a:srgbClr val="99FF33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sng" strike="noStrike" cap="none" normalizeH="0" baseline="0" smtClean="0">
            <a:ln>
              <a:noFill/>
            </a:ln>
            <a:solidFill>
              <a:srgbClr val="99FF33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e 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gree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gree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gree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gree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gree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gree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Office\Templates\Presentations\blue green.pot</Template>
  <TotalTime>2836</TotalTime>
  <Words>516</Words>
  <Application>Microsoft Office PowerPoint</Application>
  <PresentationFormat>On-screen Show (4:3)</PresentationFormat>
  <Paragraphs>91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blue green</vt:lpstr>
      <vt:lpstr>Chapter 8  Chemical Equations</vt:lpstr>
      <vt:lpstr>Chemical Reactions</vt:lpstr>
      <vt:lpstr>Evidence for Chemical Reactions</vt:lpstr>
      <vt:lpstr>Law of Conservation of Mass</vt:lpstr>
      <vt:lpstr>Chemical Equations</vt:lpstr>
      <vt:lpstr>Slide 6</vt:lpstr>
      <vt:lpstr>Diatomic Elements</vt:lpstr>
      <vt:lpstr>Slide 8</vt:lpstr>
      <vt:lpstr>Slide 9</vt:lpstr>
      <vt:lpstr>Slide 10</vt:lpstr>
      <vt:lpstr>Slide 11</vt:lpstr>
      <vt:lpstr>Some more examples</vt:lpstr>
      <vt:lpstr>Slide 13</vt:lpstr>
      <vt:lpstr>Slide 14</vt:lpstr>
      <vt:lpstr>Classifying Reactions by what Atoms Do</vt:lpstr>
      <vt:lpstr>Decomposition</vt:lpstr>
      <vt:lpstr>Classifying Reactions by what Atoms Do</vt:lpstr>
      <vt:lpstr>Single Replacement</vt:lpstr>
      <vt:lpstr>Classifying Reactions by what Atoms Do</vt:lpstr>
      <vt:lpstr>Slide 20</vt:lpstr>
      <vt:lpstr>Slide 21</vt:lpstr>
      <vt:lpstr>Cu + AgNO3</vt:lpstr>
      <vt:lpstr>Cr + NiCl2 </vt:lpstr>
      <vt:lpstr>Cr + Zn(NO3)2 </vt:lpstr>
      <vt:lpstr>Zn + HCl </vt:lpstr>
      <vt:lpstr>Fe + HCl </vt:lpstr>
      <vt:lpstr>Double Displacement</vt:lpstr>
      <vt:lpstr>Classifying Reactions by what Atoms Do</vt:lpstr>
      <vt:lpstr>Predicting Reactions Double Displacement</vt:lpstr>
      <vt:lpstr>Na2S + ZnCl2 </vt:lpstr>
      <vt:lpstr>Mg(NO3)2 + NaOH </vt:lpstr>
      <vt:lpstr>AgNO3 + Na2SO4</vt:lpstr>
      <vt:lpstr>K2CO3 + HCl </vt:lpstr>
      <vt:lpstr>NH4Cl + KOH </vt:lpstr>
      <vt:lpstr>HNO3 + NaC2H3O2 </vt:lpstr>
      <vt:lpstr>HClO4 + NaOH </vt:lpstr>
    </vt:vector>
  </TitlesOfParts>
  <Company>The DTN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Chapters 3 and 4  Chemical Reactions</dc:title>
  <dc:creator>Dzung T. Nguyen</dc:creator>
  <cp:lastModifiedBy>Cary Willard</cp:lastModifiedBy>
  <cp:revision>44</cp:revision>
  <dcterms:created xsi:type="dcterms:W3CDTF">2000-08-28T12:28:52Z</dcterms:created>
  <dcterms:modified xsi:type="dcterms:W3CDTF">2013-01-07T23:34:53Z</dcterms:modified>
</cp:coreProperties>
</file>